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"/>
  </p:notesMasterIdLst>
  <p:sldIdLst>
    <p:sldId id="491" r:id="rId2"/>
    <p:sldId id="323" r:id="rId3"/>
    <p:sldId id="502" r:id="rId4"/>
    <p:sldId id="501" r:id="rId5"/>
    <p:sldId id="304" r:id="rId6"/>
  </p:sldIdLst>
  <p:sldSz cx="9144000" cy="5143500" type="screen16x9"/>
  <p:notesSz cx="6797675" cy="9926638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iDuaWoXABTt26GcRlsm4g7yoA4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0FC"/>
    <a:srgbClr val="FE3400"/>
    <a:srgbClr val="178A4E"/>
    <a:srgbClr val="1D0EE2"/>
    <a:srgbClr val="D34B12"/>
    <a:srgbClr val="049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32"/>
    <p:restoredTop sz="83269"/>
  </p:normalViewPr>
  <p:slideViewPr>
    <p:cSldViewPr snapToGrid="0">
      <p:cViewPr varScale="1">
        <p:scale>
          <a:sx n="149" d="100"/>
          <a:sy n="149" d="100"/>
        </p:scale>
        <p:origin x="130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77" d="100"/>
          <a:sy n="177" d="100"/>
        </p:scale>
        <p:origin x="525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89" Type="http://customschemas.google.com/relationships/presentationmetadata" Target="metadata"/><Relationship Id="rId7" Type="http://schemas.openxmlformats.org/officeDocument/2006/relationships/notesMaster" Target="notesMasters/notesMaster1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5" y="2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8" y="2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5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8" y="9428584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82514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uk-UA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8462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github.com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dmaislab-cau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DMAIS</a:t>
            </a:r>
            <a:r>
              <a:rPr kumimoji="1" lang="en-US" altLang="ko-KR" dirty="0"/>
              <a:t>-Lab-Seminar/tree/main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fld>
            <a:endParaRPr lang="uk-UA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1878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uk-UA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5281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 userDrawn="1">
  <p:cSld name="1_제목 및 내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0"/>
          <p:cNvSpPr txBox="1">
            <a:spLocks noGrp="1"/>
          </p:cNvSpPr>
          <p:nvPr>
            <p:ph type="body" idx="1" hasCustomPrompt="1"/>
          </p:nvPr>
        </p:nvSpPr>
        <p:spPr>
          <a:xfrm>
            <a:off x="323529" y="573528"/>
            <a:ext cx="8568952" cy="40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304800" algn="just">
              <a:spcBef>
                <a:spcPts val="420"/>
              </a:spcBef>
              <a:spcAft>
                <a:spcPts val="0"/>
              </a:spcAft>
              <a:buClr>
                <a:srgbClr val="002060"/>
              </a:buClr>
              <a:buSzPts val="2800"/>
              <a:buChar char="□"/>
              <a:defRPr sz="2100"/>
            </a:lvl1pPr>
            <a:lvl2pPr marL="685800" lvl="1" indent="-285750" algn="just">
              <a:spcBef>
                <a:spcPts val="360"/>
              </a:spcBef>
              <a:spcAft>
                <a:spcPts val="0"/>
              </a:spcAft>
              <a:buClr>
                <a:srgbClr val="002060"/>
              </a:buClr>
              <a:buSzPts val="2400"/>
              <a:buChar char="■"/>
              <a:defRPr sz="1800"/>
            </a:lvl2pPr>
            <a:lvl3pPr marL="1028700" lvl="2" indent="-266700" algn="just">
              <a:spcBef>
                <a:spcPts val="300"/>
              </a:spcBef>
              <a:spcAft>
                <a:spcPts val="0"/>
              </a:spcAft>
              <a:buClr>
                <a:srgbClr val="002060"/>
              </a:buClr>
              <a:buSzPts val="2000"/>
              <a:buChar char="□"/>
              <a:defRPr sz="1500"/>
            </a:lvl3pPr>
            <a:lvl4pPr marL="1371600" lvl="3" indent="-257175" algn="just">
              <a:spcBef>
                <a:spcPts val="270"/>
              </a:spcBef>
              <a:spcAft>
                <a:spcPts val="0"/>
              </a:spcAft>
              <a:buClr>
                <a:srgbClr val="002060"/>
              </a:buClr>
              <a:buSzPts val="1800"/>
              <a:buChar char="■"/>
              <a:defRPr sz="1350"/>
            </a:lvl4pPr>
            <a:lvl5pPr marL="1714500" lvl="4" indent="-257175" algn="just">
              <a:spcBef>
                <a:spcPts val="270"/>
              </a:spcBef>
              <a:spcAft>
                <a:spcPts val="0"/>
              </a:spcAft>
              <a:buSzPts val="1800"/>
              <a:buChar char="□"/>
              <a:defRPr sz="1350"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en-US"/>
              <a:t>Level-1</a:t>
            </a:r>
          </a:p>
          <a:p>
            <a:pPr lvl="1"/>
            <a:r>
              <a:rPr lang="en-US"/>
              <a:t>Level-2</a:t>
            </a:r>
          </a:p>
          <a:p>
            <a:pPr lvl="2"/>
            <a:r>
              <a:rPr lang="en-US"/>
              <a:t>Level-3</a:t>
            </a:r>
          </a:p>
          <a:p>
            <a:pPr lvl="3"/>
            <a:r>
              <a:rPr lang="en-US"/>
              <a:t>Level-4</a:t>
            </a:r>
          </a:p>
          <a:p>
            <a:pPr lvl="3"/>
            <a:endParaRPr/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18528"/>
            <a:ext cx="9144000" cy="5281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</p:pic>
      <p:sp>
        <p:nvSpPr>
          <p:cNvPr id="11" name="Google Shape;14;p17"/>
          <p:cNvSpPr txBox="1"/>
          <p:nvPr userDrawn="1"/>
        </p:nvSpPr>
        <p:spPr>
          <a:xfrm>
            <a:off x="8578064" y="4778748"/>
            <a:ext cx="477544" cy="20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1" i="0" u="none" strike="noStrike" cap="none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sz="900" b="1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30" y="-1"/>
            <a:ext cx="7901810" cy="573676"/>
          </a:xfrm>
        </p:spPr>
        <p:txBody>
          <a:bodyPr anchor="ctr"/>
          <a:lstStyle/>
          <a:p>
            <a:r>
              <a:rPr kumimoji="1" lang="ko-KR" altLang="en-US"/>
              <a:t>마스터 제목 스타일 편집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14D8B1-7AF0-4234-1843-2D36F029E9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64111" y="67508"/>
            <a:ext cx="621226" cy="3897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1078511"/>
            <a:ext cx="9144000" cy="129755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3600" b="1" baseline="0">
                <a:solidFill>
                  <a:srgbClr val="D34B12"/>
                </a:solidFill>
              </a:defRPr>
            </a:lvl1pPr>
          </a:lstStyle>
          <a:p>
            <a:r>
              <a:rPr lang="en-US" dirty="0"/>
              <a:t>Title Here: Tell Your Story</a:t>
            </a:r>
          </a:p>
        </p:txBody>
      </p:sp>
      <p:pic>
        <p:nvPicPr>
          <p:cNvPr id="2" name="그림 1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9D31ADCB-666D-B649-FC6B-A31995F8CA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0324"/>
            <a:ext cx="989819" cy="97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928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blipFill dpi="0" rotWithShape="1">
          <a:blip r:embed="rId2">
            <a:alphaModFix amt="4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175657"/>
            <a:ext cx="9144000" cy="139609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pic>
        <p:nvPicPr>
          <p:cNvPr id="3" name="그림 2" descr="텍스트, 장치, 게이지이(가) 표시된 사진&#10;&#10;자동 생성된 설명">
            <a:extLst>
              <a:ext uri="{FF2B5EF4-FFF2-40B4-BE49-F238E27FC236}">
                <a16:creationId xmlns:a16="http://schemas.microsoft.com/office/drawing/2014/main" id="{DB421077-C396-1339-074E-86A557356B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70324"/>
            <a:ext cx="989819" cy="979854"/>
          </a:xfrm>
          <a:prstGeom prst="rect">
            <a:avLst/>
          </a:prstGeom>
        </p:spPr>
      </p:pic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CD42914-B5C8-99DF-B027-7301E5C493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592856"/>
            <a:ext cx="9144000" cy="546639"/>
          </a:xfrm>
        </p:spPr>
        <p:txBody>
          <a:bodyPr anchor="ctr" anchorCtr="0">
            <a:normAutofit/>
          </a:bodyPr>
          <a:lstStyle>
            <a:lvl1pPr marL="22860" indent="0" algn="ctr">
              <a:buNone/>
              <a:defRPr sz="2800" b="1">
                <a:solidFill>
                  <a:srgbClr val="0070C0"/>
                </a:solidFill>
              </a:defRPr>
            </a:lvl1pPr>
          </a:lstStyle>
          <a:p>
            <a:pPr lvl="0"/>
            <a:r>
              <a:rPr kumimoji="1" lang="en-US" altLang="ko-KR"/>
              <a:t>Subtitle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59F148F-066C-D695-7E63-92C4EA02CA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58672"/>
            <a:ext cx="9144000" cy="1353799"/>
          </a:xfrm>
        </p:spPr>
        <p:txBody>
          <a:bodyPr anchor="ctr" anchorCtr="0">
            <a:normAutofit/>
          </a:bodyPr>
          <a:lstStyle>
            <a:lvl1pPr marL="22860" indent="0" algn="ctr">
              <a:spcBef>
                <a:spcPts val="200"/>
              </a:spcBef>
              <a:buNone/>
              <a:defRPr sz="2000" b="1">
                <a:solidFill>
                  <a:srgbClr val="002060"/>
                </a:solidFill>
              </a:defRPr>
            </a:lvl1pPr>
          </a:lstStyle>
          <a:p>
            <a:pPr lvl="0"/>
            <a:r>
              <a:rPr kumimoji="1" lang="en-US" altLang="ko-Kore-US"/>
              <a:t>Name</a:t>
            </a:r>
          </a:p>
          <a:p>
            <a:pPr lvl="0"/>
            <a:r>
              <a:rPr kumimoji="1" lang="en-US" altLang="ko-Kore-US"/>
              <a:t>Affiliation 1</a:t>
            </a:r>
          </a:p>
          <a:p>
            <a:pPr lvl="0"/>
            <a:r>
              <a:rPr kumimoji="1" lang="en-US" altLang="ko-Kore-US"/>
              <a:t>Affiliation 2</a:t>
            </a:r>
          </a:p>
        </p:txBody>
      </p:sp>
    </p:spTree>
    <p:extLst>
      <p:ext uri="{BB962C8B-B14F-4D97-AF65-F5344CB8AC3E}">
        <p14:creationId xmlns:p14="http://schemas.microsoft.com/office/powerpoint/2010/main" val="3972180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0"/>
            <a:ext cx="7560840" cy="519522"/>
          </a:xfrm>
        </p:spPr>
        <p:txBody>
          <a:bodyPr>
            <a:normAutofit/>
          </a:bodyPr>
          <a:lstStyle>
            <a:lvl1pPr>
              <a:defRPr sz="2400" b="1">
                <a:solidFill>
                  <a:srgbClr val="000099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just">
              <a:defRPr sz="2100"/>
            </a:lvl1pPr>
            <a:lvl2pPr algn="just">
              <a:defRPr sz="1800"/>
            </a:lvl2pPr>
            <a:lvl3pPr algn="just">
              <a:defRPr sz="1500"/>
            </a:lvl3pPr>
            <a:lvl4pPr algn="just">
              <a:defRPr sz="1350"/>
            </a:lvl4pPr>
            <a:lvl5pPr algn="just">
              <a:defRPr sz="135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0383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323529" y="-1"/>
            <a:ext cx="7192797" cy="573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323529" y="627683"/>
            <a:ext cx="8568952" cy="432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660033"/>
              </a:buClr>
              <a:buSzPts val="2800"/>
              <a:buFont typeface="Noto Sans Symbols"/>
              <a:buChar char="□"/>
              <a:defRPr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660033"/>
              </a:buClr>
              <a:buSzPts val="2400"/>
              <a:buFont typeface="Noto Sans Symbols"/>
              <a:buChar char="■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660033"/>
              </a:buClr>
              <a:buSzPts val="2000"/>
              <a:buFont typeface="Noto Sans Symbols"/>
              <a:buChar char="□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660033"/>
              </a:buClr>
              <a:buSzPts val="180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660033"/>
              </a:buClr>
              <a:buSzPts val="1800"/>
              <a:buFont typeface="Noto Sans Symbols"/>
              <a:buChar char="□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Level 1</a:t>
            </a:r>
          </a:p>
          <a:p>
            <a:pPr lvl="1"/>
            <a:r>
              <a:rPr lang="en-US" altLang="ko-KR" dirty="0"/>
              <a:t>Level 2</a:t>
            </a:r>
          </a:p>
          <a:p>
            <a:pPr lvl="2"/>
            <a:r>
              <a:rPr lang="en-US" altLang="ko-KR" dirty="0"/>
              <a:t>Level 3</a:t>
            </a:r>
          </a:p>
          <a:p>
            <a:pPr lvl="3"/>
            <a:r>
              <a:rPr lang="en-US" altLang="ko-KR" dirty="0"/>
              <a:t>Level 4</a:t>
            </a:r>
          </a:p>
          <a:p>
            <a:pPr lvl="3"/>
            <a:endParaRPr dirty="0"/>
          </a:p>
        </p:txBody>
      </p:sp>
      <p:sp>
        <p:nvSpPr>
          <p:cNvPr id="3" name="텍스트 상자 2"/>
          <p:cNvSpPr txBox="1"/>
          <p:nvPr userDrawn="1"/>
        </p:nvSpPr>
        <p:spPr>
          <a:xfrm>
            <a:off x="2380423" y="1694622"/>
            <a:ext cx="184731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sz="788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3" r:id="rId2"/>
    <p:sldLayoutId id="2147483655" r:id="rId3"/>
    <p:sldLayoutId id="2147483654" r:id="rId4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ysClr val="windowText" lastClr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50800" marR="0" lvl="0" indent="0" algn="just" rtl="0">
        <a:lnSpc>
          <a:spcPct val="100000"/>
        </a:lnSpc>
        <a:spcBef>
          <a:spcPts val="420"/>
        </a:spcBef>
        <a:spcAft>
          <a:spcPts val="0"/>
        </a:spcAft>
        <a:buClr>
          <a:srgbClr val="002060"/>
        </a:buClr>
        <a:buSzPts val="2800"/>
        <a:buFont typeface="Noto Sans Symbols"/>
        <a:buNone/>
        <a:defRPr lang="en-US" sz="2100" b="1" i="0" u="none" strike="noStrike" cap="none" baseline="0">
          <a:solidFill>
            <a:schemeClr val="dk1"/>
          </a:solidFill>
          <a:latin typeface="Calibri"/>
          <a:ea typeface="Calibri"/>
          <a:cs typeface="Calibri"/>
          <a:sym typeface="Calibri"/>
        </a:defRPr>
      </a:lvl1pPr>
      <a:lvl2pPr marL="742950" marR="0" lvl="1" indent="-342900" algn="l" defTabSz="685800" rtl="0" eaLnBrk="1" fontAlgn="auto" latinLnBrk="0" hangingPunct="1">
        <a:lnSpc>
          <a:spcPct val="100000"/>
        </a:lnSpc>
        <a:spcBef>
          <a:spcPts val="360"/>
        </a:spcBef>
        <a:spcAft>
          <a:spcPts val="0"/>
        </a:spcAft>
        <a:buClr>
          <a:srgbClr val="002060"/>
        </a:buClr>
        <a:buSzPts val="2400"/>
        <a:buFont typeface="Noto Sans Symbols"/>
        <a:buChar char="■"/>
        <a:tabLst/>
        <a:defRPr lang="en-US" altLang="ko-KR" sz="1800" b="0" i="0" u="none" strike="noStrike" cap="none">
          <a:solidFill>
            <a:schemeClr val="dk1"/>
          </a:solidFill>
          <a:latin typeface="Calibri"/>
          <a:ea typeface="Calibri"/>
          <a:cs typeface="Calibri"/>
          <a:sym typeface="Calibri"/>
        </a:defRPr>
      </a:lvl2pPr>
      <a:lvl3pPr marL="1104900" marR="0" lvl="2" indent="-342900" algn="l" rtl="0">
        <a:lnSpc>
          <a:spcPct val="100000"/>
        </a:lnSpc>
        <a:spcBef>
          <a:spcPts val="0"/>
        </a:spcBef>
        <a:spcAft>
          <a:spcPts val="0"/>
        </a:spcAft>
        <a:buClr>
          <a:srgbClr val="002060"/>
        </a:buClr>
        <a:buFont typeface="Arial"/>
        <a:defRPr lang="en-US" altLang="ko-KR" sz="1500" b="0" i="0" u="none" strike="noStrike" cap="none" dirty="0">
          <a:solidFill>
            <a:schemeClr val="dk1"/>
          </a:solidFill>
          <a:latin typeface="Calibri"/>
          <a:ea typeface="Calibri"/>
          <a:cs typeface="Calibri"/>
          <a:sym typeface="Calibri"/>
        </a:defRPr>
      </a:lvl3pPr>
      <a:lvl4pPr marL="1400175" marR="0" lvl="3" indent="-285750" algn="l" rtl="0">
        <a:lnSpc>
          <a:spcPct val="100000"/>
        </a:lnSpc>
        <a:spcBef>
          <a:spcPts val="0"/>
        </a:spcBef>
        <a:spcAft>
          <a:spcPts val="0"/>
        </a:spcAft>
        <a:buClr>
          <a:srgbClr val="002060"/>
        </a:buClr>
        <a:buFont typeface="Arial"/>
        <a:defRPr lang="en-US" altLang="ko-KR" sz="1350" b="0" i="0" u="none" strike="noStrike" cap="none" dirty="0">
          <a:solidFill>
            <a:schemeClr val="dk1"/>
          </a:solidFill>
          <a:latin typeface="Calibri"/>
          <a:ea typeface="Calibri"/>
          <a:cs typeface="Calibri"/>
          <a:sym typeface="Calibri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maislab-cau/DMAIS-Lab-Seminar/tree/main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yyko@cau.ac.k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46F9E7-4986-5DA1-8857-B312AB849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2335"/>
            <a:ext cx="9144000" cy="1396093"/>
          </a:xfrm>
        </p:spPr>
        <p:txBody>
          <a:bodyPr>
            <a:normAutofit/>
          </a:bodyPr>
          <a:lstStyle/>
          <a:p>
            <a:r>
              <a:rPr kumimoji="1" lang="en-US" altLang="ko-Kore-US" sz="3600" dirty="0" err="1">
                <a:solidFill>
                  <a:schemeClr val="tx1"/>
                </a:solidFill>
              </a:rPr>
              <a:t>DMAIS</a:t>
            </a:r>
            <a:r>
              <a:rPr kumimoji="1" lang="en-US" altLang="ko-Kore-US" sz="3600" dirty="0">
                <a:solidFill>
                  <a:schemeClr val="tx1"/>
                </a:solidFill>
              </a:rPr>
              <a:t> </a:t>
            </a:r>
            <a:r>
              <a:rPr kumimoji="1" lang="en-US" altLang="ko-Kore-US" sz="3600">
                <a:solidFill>
                  <a:schemeClr val="tx1"/>
                </a:solidFill>
              </a:rPr>
              <a:t>Lab Seminar</a:t>
            </a:r>
            <a:br>
              <a:rPr kumimoji="1" lang="en-US" altLang="ko-Kore-US" sz="3600" dirty="0">
                <a:solidFill>
                  <a:schemeClr val="tx1"/>
                </a:solidFill>
              </a:rPr>
            </a:br>
            <a:r>
              <a:rPr kumimoji="1" lang="en-US" altLang="ko-Kore-US" sz="3600" dirty="0">
                <a:solidFill>
                  <a:schemeClr val="tx1"/>
                </a:solidFill>
              </a:rPr>
              <a:t>Orientation</a:t>
            </a:r>
            <a:endParaRPr kumimoji="1" lang="ko-Kore-US" altLang="en-US" dirty="0">
              <a:solidFill>
                <a:schemeClr val="tx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E397A5-6490-12A6-D679-CE04CA4DB3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638807"/>
            <a:ext cx="9144000" cy="546639"/>
          </a:xfrm>
        </p:spPr>
        <p:txBody>
          <a:bodyPr>
            <a:normAutofit/>
          </a:bodyPr>
          <a:lstStyle/>
          <a:p>
            <a:r>
              <a:rPr lang="en-US" altLang="ko-KR" sz="2400" b="1" dirty="0">
                <a:latin typeface="Calibri" charset="0"/>
                <a:ea typeface="Calibri" charset="0"/>
                <a:cs typeface="Calibri" charset="0"/>
              </a:rPr>
              <a:t>2024-07-09</a:t>
            </a:r>
            <a:endParaRPr lang="ko-Kore-US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432C9CC-1709-7350-9E33-974EA9B5F7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394265"/>
            <a:ext cx="9144000" cy="1353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ko-KR" sz="2400" u="sng" dirty="0"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ata </a:t>
            </a:r>
            <a:r>
              <a:rPr lang="en-US" altLang="ko-KR" sz="2400" u="sng" dirty="0">
                <a:latin typeface="Calibri" charset="0"/>
                <a:ea typeface="Calibri" charset="0"/>
                <a:cs typeface="Calibri" charset="0"/>
              </a:rPr>
              <a:t>M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ining </a:t>
            </a:r>
            <a:r>
              <a:rPr lang="en-US" altLang="ko-KR" sz="2400" u="sng" dirty="0">
                <a:latin typeface="Calibri" charset="0"/>
                <a:ea typeface="Calibri" charset="0"/>
                <a:cs typeface="Calibri" charset="0"/>
              </a:rPr>
              <a:t>A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nd </a:t>
            </a:r>
            <a:r>
              <a:rPr lang="en-US" altLang="ko-KR" sz="2400" u="sng" dirty="0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ntelligence </a:t>
            </a:r>
            <a:r>
              <a:rPr lang="en-US" altLang="ko-KR" sz="2400" u="sng" dirty="0">
                <a:latin typeface="Calibri" charset="0"/>
                <a:ea typeface="Calibri" charset="0"/>
                <a:cs typeface="Calibri" charset="0"/>
              </a:rPr>
              <a:t>S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ystems (</a:t>
            </a:r>
            <a:r>
              <a:rPr lang="en-US" altLang="ko-KR" sz="2400" dirty="0" err="1">
                <a:latin typeface="Calibri" charset="0"/>
                <a:ea typeface="Calibri" charset="0"/>
                <a:cs typeface="Calibri" charset="0"/>
              </a:rPr>
              <a:t>DMAIS</a:t>
            </a: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) Lab</a:t>
            </a:r>
          </a:p>
          <a:p>
            <a:pPr marL="0" indent="0" algn="ctr">
              <a:buNone/>
            </a:pP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School of Computer Science and Engineering</a:t>
            </a:r>
            <a:r>
              <a:rPr lang="ko-KR" altLang="en-US" sz="2400" dirty="0">
                <a:latin typeface="Calibri" charset="0"/>
                <a:ea typeface="Calibri" charset="0"/>
                <a:cs typeface="Calibri" charset="0"/>
              </a:rPr>
              <a:t> </a:t>
            </a:r>
            <a:endParaRPr lang="en-US" altLang="ko-KR" sz="2400" dirty="0">
              <a:latin typeface="Calibri" charset="0"/>
              <a:ea typeface="Calibri" charset="0"/>
              <a:cs typeface="Calibri" charset="0"/>
            </a:endParaRPr>
          </a:p>
          <a:p>
            <a:pPr marL="0" indent="0" algn="ctr">
              <a:buNone/>
            </a:pPr>
            <a:r>
              <a:rPr lang="en-US" altLang="ko-KR" sz="2400" dirty="0">
                <a:latin typeface="Calibri" charset="0"/>
                <a:ea typeface="Calibri" charset="0"/>
                <a:cs typeface="Calibri" charset="0"/>
              </a:rPr>
              <a:t>Chung-Ang University</a:t>
            </a:r>
            <a:endParaRPr lang="en-US" altLang="zh-CN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890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529" y="594338"/>
            <a:ext cx="8568952" cy="3874340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Lab:</a:t>
            </a:r>
            <a:r>
              <a:rPr kumimoji="1" lang="ko-KR" altLang="en-US" dirty="0"/>
              <a:t> </a:t>
            </a:r>
            <a:r>
              <a:rPr kumimoji="1" lang="en-US" altLang="ko-KR" u="sng" dirty="0">
                <a:solidFill>
                  <a:srgbClr val="0030FC"/>
                </a:solidFill>
              </a:rPr>
              <a:t>D</a:t>
            </a:r>
            <a:r>
              <a:rPr kumimoji="1" lang="en-US" altLang="ko-KR" b="0" dirty="0">
                <a:solidFill>
                  <a:srgbClr val="0030FC"/>
                </a:solidFill>
              </a:rPr>
              <a:t>ata </a:t>
            </a:r>
            <a:r>
              <a:rPr kumimoji="1" lang="en-US" altLang="ko-KR" u="sng" dirty="0">
                <a:solidFill>
                  <a:srgbClr val="0030FC"/>
                </a:solidFill>
              </a:rPr>
              <a:t>M</a:t>
            </a:r>
            <a:r>
              <a:rPr kumimoji="1" lang="en-US" altLang="ko-KR" b="0" dirty="0">
                <a:solidFill>
                  <a:srgbClr val="0030FC"/>
                </a:solidFill>
              </a:rPr>
              <a:t>ining </a:t>
            </a:r>
            <a:r>
              <a:rPr kumimoji="1" lang="en-US" altLang="ko-KR" u="sng" dirty="0">
                <a:solidFill>
                  <a:srgbClr val="0030FC"/>
                </a:solidFill>
              </a:rPr>
              <a:t>A</a:t>
            </a:r>
            <a:r>
              <a:rPr kumimoji="1" lang="en-US" altLang="ko-KR" b="0" dirty="0">
                <a:solidFill>
                  <a:srgbClr val="0030FC"/>
                </a:solidFill>
              </a:rPr>
              <a:t>nd </a:t>
            </a:r>
            <a:r>
              <a:rPr kumimoji="1" lang="en-US" altLang="ko-KR" u="sng" dirty="0">
                <a:solidFill>
                  <a:srgbClr val="0030FC"/>
                </a:solidFill>
              </a:rPr>
              <a:t>I</a:t>
            </a:r>
            <a:r>
              <a:rPr kumimoji="1" lang="en-US" altLang="ko-KR" b="0" dirty="0">
                <a:solidFill>
                  <a:srgbClr val="0030FC"/>
                </a:solidFill>
              </a:rPr>
              <a:t>ntelligence </a:t>
            </a:r>
            <a:r>
              <a:rPr kumimoji="1" lang="en-US" altLang="ko-KR" u="sng" dirty="0">
                <a:solidFill>
                  <a:srgbClr val="0030FC"/>
                </a:solidFill>
              </a:rPr>
              <a:t>S</a:t>
            </a:r>
            <a:r>
              <a:rPr kumimoji="1" lang="en-US" altLang="ko-KR" b="0" dirty="0">
                <a:solidFill>
                  <a:srgbClr val="0030FC"/>
                </a:solidFill>
              </a:rPr>
              <a:t>ystems (</a:t>
            </a:r>
            <a:r>
              <a:rPr kumimoji="1" lang="en-US" altLang="ko-KR" b="0" dirty="0" err="1">
                <a:solidFill>
                  <a:srgbClr val="0030FC"/>
                </a:solidFill>
              </a:rPr>
              <a:t>DMAIS</a:t>
            </a:r>
            <a:r>
              <a:rPr kumimoji="1" lang="en-US" altLang="ko-KR" b="0" dirty="0">
                <a:solidFill>
                  <a:srgbClr val="0030FC"/>
                </a:solidFill>
              </a:rPr>
              <a:t>) Lab</a:t>
            </a:r>
            <a:endParaRPr kumimoji="1" lang="en-US" altLang="ko-KR" b="0" dirty="0"/>
          </a:p>
          <a:p>
            <a:r>
              <a:rPr kumimoji="1" lang="en-US" altLang="ko-KR" dirty="0"/>
              <a:t>Research Interests</a:t>
            </a:r>
          </a:p>
          <a:p>
            <a:pPr lvl="1"/>
            <a:r>
              <a:rPr kumimoji="1" lang="en-US" altLang="ko-KR" dirty="0"/>
              <a:t>Data mining, Deep learning, Recommender systems, Graph neural networks, Time-series anomaly detection, Knowledge graphs, Social network analysis, …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400050" lvl="1" indent="0">
              <a:buFont typeface="Noto Sans Symbols"/>
              <a:buNone/>
            </a:pPr>
            <a:endParaRPr kumimoji="1" lang="ko-KR" altLang="en-US" dirty="0"/>
          </a:p>
          <a:p>
            <a:pPr marL="400050" lvl="1" indent="0">
              <a:buNone/>
            </a:pPr>
            <a:endParaRPr kumimoji="1" lang="en-US" altLang="ko-KR" dirty="0"/>
          </a:p>
        </p:txBody>
      </p:sp>
      <p:sp>
        <p:nvSpPr>
          <p:cNvPr id="26" name="제목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Who Are We?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145C70-74F2-F806-37DC-7E3CF2D006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82"/>
          <a:stretch/>
        </p:blipFill>
        <p:spPr>
          <a:xfrm>
            <a:off x="2146434" y="2099079"/>
            <a:ext cx="4851131" cy="2379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1698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23529" y="594338"/>
            <a:ext cx="8568952" cy="3874340"/>
          </a:xfrm>
        </p:spPr>
        <p:txBody>
          <a:bodyPr>
            <a:normAutofit/>
          </a:bodyPr>
          <a:lstStyle/>
          <a:p>
            <a:r>
              <a:rPr kumimoji="1" lang="en-US" altLang="ko-KR" dirty="0"/>
              <a:t>Current Topics</a:t>
            </a:r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pPr marL="400050" lvl="1" indent="0">
              <a:buFont typeface="Noto Sans Symbols"/>
              <a:buNone/>
            </a:pPr>
            <a:endParaRPr kumimoji="1" lang="ko-KR" altLang="en-US" dirty="0"/>
          </a:p>
          <a:p>
            <a:pPr marL="400050" lvl="1" indent="0">
              <a:buNone/>
            </a:pPr>
            <a:endParaRPr kumimoji="1" lang="en-US" altLang="ko-KR" dirty="0"/>
          </a:p>
        </p:txBody>
      </p:sp>
      <p:sp>
        <p:nvSpPr>
          <p:cNvPr id="26" name="제목 2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Who Are We?</a:t>
            </a:r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E2F04-3013-B9E6-F48B-0276AF444400}"/>
              </a:ext>
            </a:extLst>
          </p:cNvPr>
          <p:cNvSpPr txBox="1"/>
          <p:nvPr/>
        </p:nvSpPr>
        <p:spPr>
          <a:xfrm>
            <a:off x="683478" y="2583282"/>
            <a:ext cx="21451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100" dirty="0"/>
              <a:t>Time-series Anomaly Detection</a:t>
            </a:r>
            <a:endParaRPr kumimoji="1" lang="ko-Kore-US" alt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BC9E2-CFA4-B418-E70F-3AC180FC6A00}"/>
              </a:ext>
            </a:extLst>
          </p:cNvPr>
          <p:cNvSpPr txBox="1"/>
          <p:nvPr/>
        </p:nvSpPr>
        <p:spPr>
          <a:xfrm>
            <a:off x="3557138" y="2583282"/>
            <a:ext cx="20297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100" dirty="0"/>
              <a:t>Knowledge Graph Reasoning</a:t>
            </a:r>
            <a:endParaRPr kumimoji="1" lang="ko-Kore-US" alt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9BB3B5-261A-4265-BD45-FD504C3FF669}"/>
              </a:ext>
            </a:extLst>
          </p:cNvPr>
          <p:cNvSpPr txBox="1"/>
          <p:nvPr/>
        </p:nvSpPr>
        <p:spPr>
          <a:xfrm>
            <a:off x="6484762" y="2583282"/>
            <a:ext cx="1657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US" sz="1100" dirty="0"/>
              <a:t>Graph Neural Networks</a:t>
            </a:r>
            <a:endParaRPr kumimoji="1" lang="ko-Kore-US" altLang="en-US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8CC8BA6-1648-F3C6-9BBF-9A791CA87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8" b="8566"/>
          <a:stretch/>
        </p:blipFill>
        <p:spPr bwMode="auto">
          <a:xfrm>
            <a:off x="6253020" y="1193369"/>
            <a:ext cx="2121310" cy="13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0591509-A99F-8B83-E238-9DDE4E5C6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6" b="6863"/>
          <a:stretch/>
        </p:blipFill>
        <p:spPr bwMode="auto">
          <a:xfrm>
            <a:off x="3375241" y="1069923"/>
            <a:ext cx="2393518" cy="150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4C3C08A-E5C5-4C92-C963-E21F2B18D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80" y="979436"/>
            <a:ext cx="1976052" cy="163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E32EB0-7FBC-3B2F-BB1C-664C1712C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01" y="3026607"/>
            <a:ext cx="1003568" cy="11499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8E9ACB-D044-3606-D207-70F38DE563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74" y="2995827"/>
            <a:ext cx="1058243" cy="11807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7E5A8EF-7C19-225A-BEC9-3FF9DD501E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436" y="2983287"/>
            <a:ext cx="2023138" cy="11807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F8BBE9A-2E34-8F3B-8A94-C3A393082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8328" y="2927965"/>
            <a:ext cx="1187676" cy="13295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A13ADAA-F200-1499-4D32-ABB6453611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36004" y="2995826"/>
            <a:ext cx="1048328" cy="12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4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E16EC77B-D819-34D9-D6BA-798B17CBF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US" dirty="0"/>
              <a:t>Goal</a:t>
            </a:r>
          </a:p>
          <a:p>
            <a:pPr lvl="1" algn="l"/>
            <a:r>
              <a:rPr lang="en-US" altLang="ko-Kore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T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o educate and inform </a:t>
            </a:r>
            <a:r>
              <a:rPr lang="en-US" altLang="ko-Kore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our members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of the recent advances of DM and AI</a:t>
            </a:r>
            <a:endParaRPr kumimoji="1" lang="en-US" altLang="ko-KR" dirty="0"/>
          </a:p>
          <a:p>
            <a:pPr algn="l"/>
            <a:r>
              <a:rPr lang="en-US" altLang="ko-Kore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Schedule &amp; Location</a:t>
            </a:r>
          </a:p>
          <a:p>
            <a:pPr lvl="1" algn="l"/>
            <a:r>
              <a:rPr lang="en-US" altLang="ko-Kore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Time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en-US" altLang="ko-Kore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10:00am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- </a:t>
            </a:r>
            <a:r>
              <a:rPr lang="en-US" altLang="ko-Kore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12:00am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, every Tuesday</a:t>
            </a:r>
          </a:p>
          <a:p>
            <a:pPr lvl="1" algn="l"/>
            <a:r>
              <a:rPr lang="en-US" altLang="ko-Kore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Room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: Room #514-1, Building #208</a:t>
            </a:r>
          </a:p>
          <a:p>
            <a:pPr algn="l"/>
            <a:r>
              <a:rPr lang="en-US" altLang="ko-Kore-US" dirty="0">
                <a:solidFill>
                  <a:srgbClr val="1F2328"/>
                </a:solidFill>
                <a:highlight>
                  <a:srgbClr val="FFFFFF"/>
                </a:highlight>
                <a:latin typeface="-apple-system"/>
              </a:rPr>
              <a:t>Important notes </a:t>
            </a:r>
            <a:endParaRPr lang="en-US" altLang="ko-Kore-US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lvl="1" algn="l"/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If you would like to present in an upcoming meeting, please submit a pull request for registering or email </a:t>
            </a:r>
            <a:r>
              <a:rPr lang="en-US" altLang="ko-Kore-US" b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Hoonui</a:t>
            </a:r>
            <a:r>
              <a:rPr lang="en-US" altLang="ko-Kore-US" b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Lee (</a:t>
            </a:r>
            <a:r>
              <a:rPr lang="ko-KR" altLang="en-US" b="1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이훈의</a:t>
            </a:r>
            <a:r>
              <a:rPr lang="en-US" altLang="ko-KR" b="1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)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.</a:t>
            </a:r>
          </a:p>
          <a:p>
            <a:pPr lvl="1" algn="l"/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Presenters, (1) please </a:t>
            </a:r>
            <a:r>
              <a:rPr lang="en-US" altLang="ko-Kore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do not forget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to upload your presentation slides to this </a:t>
            </a:r>
            <a:r>
              <a:rPr lang="en-US" altLang="ko-Kore-US" b="0" i="0" dirty="0" err="1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github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 repository; (2) please also </a:t>
            </a:r>
            <a:r>
              <a:rPr lang="en-US" altLang="ko-Kore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do not forget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to forward the papers you are going to represent a week ahead of your presentation.</a:t>
            </a:r>
          </a:p>
          <a:p>
            <a:pPr lvl="1" algn="l"/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Link: </a:t>
            </a:r>
            <a:r>
              <a:rPr lang="en-US" altLang="ko-Kore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  <a:hlinkClick r:id="rId2"/>
              </a:rPr>
              <a:t>https://github.com/dmaislab-cau/DMAIS-Lab-Seminar/tree/main</a:t>
            </a:r>
            <a:endParaRPr lang="en-US" altLang="ko-Kore-US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400050" lvl="1" indent="0">
              <a:buNone/>
            </a:pPr>
            <a:endParaRPr kumimoji="1"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CC1B6F-E864-52E0-6AE2-7770F8DC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ore-US" dirty="0"/>
              <a:t>Regular Lab Seminar</a:t>
            </a:r>
            <a:endParaRPr kumimoji="1" lang="ko-Kore-US" altLang="en-US" dirty="0"/>
          </a:p>
        </p:txBody>
      </p:sp>
    </p:spTree>
    <p:extLst>
      <p:ext uri="{BB962C8B-B14F-4D97-AF65-F5344CB8AC3E}">
        <p14:creationId xmlns:p14="http://schemas.microsoft.com/office/powerpoint/2010/main" val="1997483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상자 11"/>
          <p:cNvSpPr txBox="1"/>
          <p:nvPr/>
        </p:nvSpPr>
        <p:spPr>
          <a:xfrm>
            <a:off x="0" y="3904818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b="1" dirty="0">
                <a:latin typeface="Calibri" charset="0"/>
                <a:ea typeface="Calibri" charset="0"/>
                <a:cs typeface="Calibri" charset="0"/>
              </a:rPr>
              <a:t>Contact</a:t>
            </a:r>
            <a:r>
              <a:rPr kumimoji="1" lang="en-US" altLang="ko-KR" sz="1400" dirty="0">
                <a:latin typeface="Calibri" charset="0"/>
                <a:ea typeface="Calibri" charset="0"/>
                <a:cs typeface="Calibri" charset="0"/>
              </a:rPr>
              <a:t>: </a:t>
            </a:r>
            <a:r>
              <a:rPr kumimoji="1" lang="en-US" altLang="ko-KR" sz="1400" dirty="0" err="1">
                <a:latin typeface="Calibri" charset="0"/>
                <a:ea typeface="Calibri" charset="0"/>
                <a:cs typeface="Calibri" charset="0"/>
              </a:rPr>
              <a:t>Yunyong</a:t>
            </a:r>
            <a:r>
              <a:rPr kumimoji="1" lang="en-US" altLang="ko-KR" sz="1400" dirty="0">
                <a:latin typeface="Calibri" charset="0"/>
                <a:ea typeface="Calibri" charset="0"/>
                <a:cs typeface="Calibri" charset="0"/>
              </a:rPr>
              <a:t> Ko (Email: </a:t>
            </a:r>
            <a:r>
              <a:rPr kumimoji="1" lang="en-US" altLang="ko-KR" sz="1400" dirty="0">
                <a:latin typeface="Calibri" charset="0"/>
                <a:ea typeface="Calibri" charset="0"/>
                <a:cs typeface="Calibri" charset="0"/>
                <a:hlinkClick r:id="rId3"/>
              </a:rPr>
              <a:t>yyko@cau.ac.kr</a:t>
            </a:r>
            <a:r>
              <a:rPr kumimoji="1" lang="en-US" altLang="ko-KR" sz="1400" dirty="0">
                <a:latin typeface="Calibri" charset="0"/>
                <a:ea typeface="Calibri" charset="0"/>
                <a:cs typeface="Calibri" charset="0"/>
              </a:rPr>
              <a:t>)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0" y="756750"/>
            <a:ext cx="9144000" cy="892552"/>
          </a:xfrm>
          <a:prstGeom prst="rect">
            <a:avLst/>
          </a:prstGeom>
          <a:noFill/>
          <a:ln w="158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ko-KR" sz="2600" b="1" dirty="0">
                <a:solidFill>
                  <a:srgbClr val="0030FC"/>
                </a:solidFill>
                <a:latin typeface="Calibri" charset="0"/>
                <a:ea typeface="Calibri" charset="0"/>
                <a:cs typeface="Calibri" charset="0"/>
              </a:rPr>
              <a:t>Networks Are Ubiquitous:</a:t>
            </a:r>
          </a:p>
          <a:p>
            <a:pPr algn="ctr"/>
            <a:r>
              <a:rPr kumimoji="1" lang="en-US" altLang="ko-KR" sz="26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Building a Better World through Network Knowledge!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955" y="2720651"/>
            <a:ext cx="1014090" cy="10280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2159" y="1649302"/>
            <a:ext cx="2579682" cy="128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196851"/>
      </p:ext>
    </p:extLst>
  </p:cSld>
  <p:clrMapOvr>
    <a:masterClrMapping/>
  </p:clrMapOvr>
</p:sld>
</file>

<file path=ppt/theme/theme1.xml><?xml version="1.0" encoding="utf-8"?>
<a:theme xmlns:a="http://schemas.openxmlformats.org/drawingml/2006/main" name="테마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47627</TotalTime>
  <Words>247</Words>
  <Application>Microsoft Macintosh PowerPoint</Application>
  <PresentationFormat>화면 슬라이드 쇼(16:9)</PresentationFormat>
  <Paragraphs>42</Paragraphs>
  <Slides>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-apple-system</vt:lpstr>
      <vt:lpstr>Malgun Gothic</vt:lpstr>
      <vt:lpstr>Noto Sans Symbols</vt:lpstr>
      <vt:lpstr>Arial</vt:lpstr>
      <vt:lpstr>Calibri</vt:lpstr>
      <vt:lpstr>테마2</vt:lpstr>
      <vt:lpstr>DMAIS Lab Seminar Orientation</vt:lpstr>
      <vt:lpstr>Who Are We?</vt:lpstr>
      <vt:lpstr>Who Are We?</vt:lpstr>
      <vt:lpstr>Regular Lab Seminar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KHAN: Knowledge-Aware Hierarchical Attention Networks  for Accurate Political Stance Prediction</dc:title>
  <dc:creator>Jongwuk</dc:creator>
  <cp:lastModifiedBy>고 윤용</cp:lastModifiedBy>
  <cp:revision>2728</cp:revision>
  <cp:lastPrinted>2023-11-01T03:03:05Z</cp:lastPrinted>
  <dcterms:created xsi:type="dcterms:W3CDTF">2011-03-02T03:38:15Z</dcterms:created>
  <dcterms:modified xsi:type="dcterms:W3CDTF">2024-07-09T00:51:01Z</dcterms:modified>
</cp:coreProperties>
</file>